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308" r:id="rId5"/>
    <p:sldId id="321" r:id="rId6"/>
    <p:sldId id="315" r:id="rId7"/>
    <p:sldId id="313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24" r:id="rId17"/>
    <p:sldId id="309" r:id="rId18"/>
    <p:sldId id="323" r:id="rId19"/>
    <p:sldId id="310" r:id="rId20"/>
    <p:sldId id="311" r:id="rId21"/>
    <p:sldId id="337" r:id="rId22"/>
    <p:sldId id="312" r:id="rId23"/>
    <p:sldId id="327" r:id="rId24"/>
    <p:sldId id="328" r:id="rId25"/>
    <p:sldId id="326" r:id="rId26"/>
    <p:sldId id="25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6" autoAdjust="0"/>
    <p:restoredTop sz="74694" autoAdjust="0"/>
  </p:normalViewPr>
  <p:slideViewPr>
    <p:cSldViewPr snapToGrid="0">
      <p:cViewPr varScale="1">
        <p:scale>
          <a:sx n="82" d="100"/>
          <a:sy n="82" d="100"/>
        </p:scale>
        <p:origin x="1800" y="132"/>
      </p:cViewPr>
      <p:guideLst/>
    </p:cSldViewPr>
  </p:slideViewPr>
  <p:outlineViewPr>
    <p:cViewPr>
      <p:scale>
        <a:sx n="33" d="100"/>
        <a:sy n="33" d="100"/>
      </p:scale>
      <p:origin x="0" y="-1482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708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DE455-4480-4576-B737-9EA583153C53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DC421-CEC8-440E-84AF-5588AB4F53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4460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6F7B4-11A9-F6BC-65C5-91ECDEF6D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58C43C-D4D1-2961-4404-6F7D8D8105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648ECB-E37D-DDD5-3CB7-A364979A39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EF7153-A646-405F-CA54-6C9AB923E8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497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99A05-2AEF-8B2C-EA34-0B3930FD9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B2D0D1-E96F-676F-458D-11A71EDE84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A1C68A-10B1-A1DA-2410-A889445C9A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DB0688-28D0-58B4-D8DA-1F004823DB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5914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0D572-8B00-6BA9-4316-03CA85936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80C94D-D9DA-EDC2-0894-A94D06700D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2D6773-1240-0986-AA86-04FC7D7EB6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FCE281-459D-E77B-066F-CF26556B88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237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770C1-6392-FD73-E6D7-15C55DF52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D53CD0-B54D-E14F-7D0F-D6741E4D89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D78DE8-91C9-F33E-ACDF-34BB82B32F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75862-7414-C3A9-0572-6B510F1E8A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4433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6AB44-A84F-BC13-A0DC-1916EE860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70BC19-D7BC-CD32-0CCC-A4E5D66007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DB1457-3C72-610C-6189-9400F6639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2414E0-9DE5-6662-04EA-519670C603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0986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A7838-BA47-828B-937F-09EF09A6E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A12EE0-5318-EDA0-A0A9-A202FD5A89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639CF6-C780-43EF-05D1-5AD98D36A8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CA791-ED2E-4F8B-1499-3AD64BC005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966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4C9A0-9C78-E1E4-49BC-9090FAFBB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6D56C9-AE09-EE01-838C-C09249F2F2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E03C87-44BD-C144-D56D-E9A3BC8ECA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4E2E49-824B-3BFB-FB52-180B085170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922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35E9E-119A-10A5-9F58-580AF94F3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426E8C-C069-888D-A7EA-ADD2DC008F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95A63F-8B57-FF85-5B1A-02979FBF12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E73257-F044-CEC9-BCB1-16C72698DB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4184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A5DF0-7B1B-5951-3018-3351AC2CF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949B07-A831-42DB-ADF6-35A2A7FB09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E31ECF-6E63-66CC-038D-A735E7F86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4A7723-805E-40C1-BBB2-40B9D06E1F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9834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5C2F4-6095-E4A6-C8C4-FC587CDF9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B96B55-9E89-BE8F-88F2-277050EFE1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7511A8-B2C9-616C-74B1-8A12876417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B5397-6F91-B534-A4D8-E9283BE6DA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077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0B1E8-B14F-6026-7F85-AAD689A1B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465AD0-0DB7-2B53-0314-C0D1809947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C5DAFB-4769-F9F2-D20D-23016EA3FD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537AD6-1493-9CFA-930E-DEE42B4A16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05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978F3-D94A-FAE3-E6D6-267F84F39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2AB32F-86B1-5CD5-621C-DA11BFA11D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949C51-43DB-A018-5E83-2E6CE1E704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814498-B23F-47B6-5FDC-F0252CB3E3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BDC421-CEC8-440E-84AF-5588AB4F530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23493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5E69C-E1DD-3324-C514-6B175C11E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23657F-6697-FB01-8DA1-B0ED72845D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43636E-0D5C-097E-F2DF-48C5895358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D3BD91-5F83-8847-44A7-6E4A634109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0315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90199-F4C4-5DD7-6F0B-93BA05CBE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F38BE1-A186-4F38-DED3-630305C67A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E23D25-7F50-E31D-A91D-6BE720749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DCF9BE-668D-4E41-EC86-DAF545D71C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3783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658D8-ED33-40B4-82F4-7FFBFCF94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02B8F0-7ECE-8ED4-7487-1C28C3C7D1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BE29C3-9949-58FF-A222-EF3C91DF10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41FBE-2AA1-2A29-6647-C20727A4F8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844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759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101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180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2DC17-C257-8784-7C0A-4CCA12938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B952FA-03BF-B01D-A6BF-8D0D542294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6398CD-E240-93BF-2896-48F06CFAAB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9BF27-7D7B-A29B-4822-C701E76FFE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550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9C5C2-A827-B275-D04A-19A40AD36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56BECF-9C14-A933-6C66-33573F87DA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3570EC-477C-8C22-1DF2-C6D2188DEA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DCDEF1-569D-AE8F-436D-212F55116A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7330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8C462-14D1-BC68-4553-B49EE8F12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FFC5F6-8A1B-4154-AF8A-93803FC77B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608739-3AC9-0D00-E188-9FBA1F0F18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399AE6-5AC7-9A27-1339-D098FE9D30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251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D78B7-758C-D9DA-BEA5-9CD9B2E39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A40545-85AD-0A40-A917-3AEFB9AFEA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1505D9-FD4C-5FB8-5F9A-CC1D4DD621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1C530-C02B-E09B-BB1A-0C3B587A35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3352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73ACE-4ED0-23EE-8739-3921919A3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FB910F-AD8E-22F3-EA65-109CD8E379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932AE7-6DB4-3F83-D66F-29EA22CF6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D3F660-5F05-D1B3-DDCC-8D6C445795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DC421-CEC8-440E-84AF-5588AB4F5300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0286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4313D-66D8-FC02-299B-56FABB6C2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6293E4-C65A-8639-AB04-4A5ED72DC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86AEE-A882-2926-7AA7-52F3FFA96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B7C77-CE7D-68CE-6381-FA8EDA5E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23043-1121-52C7-E28F-0BF80027B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A5FA472-FF37-7F08-D977-AAEF5CF311CB}"/>
              </a:ext>
            </a:extLst>
          </p:cNvPr>
          <p:cNvGrpSpPr/>
          <p:nvPr userDrawn="1"/>
        </p:nvGrpSpPr>
        <p:grpSpPr>
          <a:xfrm>
            <a:off x="1" y="-136001"/>
            <a:ext cx="12192000" cy="1116000"/>
            <a:chOff x="1" y="-136001"/>
            <a:chExt cx="12192000" cy="1116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A91A9D0-0490-C285-C8A7-F5AFC74B18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" y="-136001"/>
              <a:ext cx="12192000" cy="111600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49712B34-1977-9500-640A-C28C2FFB20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57135" y="104629"/>
              <a:ext cx="914479" cy="451143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591E875B-8679-D2C4-D5E9-591F8C061CC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0896560" y="104629"/>
              <a:ext cx="914479" cy="4511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3792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FE326-6781-373B-CAB6-FAFF1D61C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B9E55-975F-CC22-AED1-049E58E8C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3B5ED8-CFDA-92ED-400D-531CEB4DB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776839-AFD3-FA2B-7314-01843FBF6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B42957-DC87-FDD8-DE2C-E077C164E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B9ABFC-0AE4-1C2B-4237-E87EC2CD1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48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61E38-5AAC-CC8C-6C65-85FC6493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69C3B7-65CF-2D3D-34DF-7610AF4985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A7C67-56B0-661D-0E25-D1D39C1F4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00AB12-BFD6-E6C6-529B-5FA4ACCC2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5F43DB-3314-36FA-B06C-706398FB0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9B7BE2-782C-1FAD-E2CF-24DB431F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11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CDBD7-78C3-A781-4532-8A9B00D6F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4B7BB8-4665-A067-AF3D-41F78CDB15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0EEE9-A40F-86DF-7882-83A7E9BAB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41E9A-386E-259A-B88F-D0009590F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61264-5473-F393-BC86-7ECF3B8E8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153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4E535C-D62D-B97D-7FBE-FEDE586FC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4ED11-0528-56F6-0EEF-F342F859B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4A561-C8B7-FD5C-ABBB-A01984005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C416C-D876-E85D-BAEF-9FE59F40C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C6EEC-37D6-7A14-4005-BE67208C3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3610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8A19D-D506-AAC9-9880-9DC94E869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7EE037-5843-9C8A-28C8-7A8F75840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B035F6-507D-4643-ECE0-39D7C6A1C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383C9B-5666-6593-4B46-B308E8FC8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404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9C1067-FF27-B60E-014C-759A2595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EE50BE-D5F4-E203-D63C-6F2D637D1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7CDD88-E6CB-2906-EEEC-2855DBC32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9B9AEF-D0D8-FCD6-202B-42510E162184}"/>
              </a:ext>
            </a:extLst>
          </p:cNvPr>
          <p:cNvSpPr txBox="1"/>
          <p:nvPr userDrawn="1"/>
        </p:nvSpPr>
        <p:spPr>
          <a:xfrm rot="16200000">
            <a:off x="-3138178" y="3143823"/>
            <a:ext cx="6852355" cy="576000"/>
          </a:xfrm>
          <a:prstGeom prst="rect">
            <a:avLst/>
          </a:prstGeom>
          <a:solidFill>
            <a:srgbClr val="FF0000">
              <a:alpha val="66000"/>
            </a:srgbClr>
          </a:solidFill>
        </p:spPr>
        <p:txBody>
          <a:bodyPr wrap="square" rtlCol="0">
            <a:spAutoFit/>
          </a:bodyPr>
          <a:lstStyle/>
          <a:p>
            <a:pPr algn="ctr"/>
            <a:endParaRPr lang="en-GB" sz="3000" b="1" dirty="0">
              <a:solidFill>
                <a:schemeClr val="bg1"/>
              </a:solidFill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75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D22D2-0ED4-A417-8785-FB706E9E9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B9BE2-6734-5324-4F81-76688294B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</a:lstStyle>
          <a:p>
            <a:pPr marL="34290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lang="en-GB" dirty="0"/>
          </a:p>
          <a:p>
            <a:pPr marL="34290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B5D8D-E19A-BF48-B9D9-99C08C763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73604-A4B4-29E4-7EE2-9E447B757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F2E55-F6BC-85D3-1294-DE86D269E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03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AD51-5430-9384-B7E0-80FF4DC89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1B7D1A-4AD0-457F-ECF9-85BE2CF62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310F4-D6DC-0982-EEB2-EABE0EE71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1A2255-63D5-DCE4-142C-C3F839657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6939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FCA09-DF92-B9CE-3342-39273BE56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BEF8D8-5C53-8D31-C021-9C70522E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5FDD4-30CD-49F5-4470-EBA8873B2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F8A596-3E28-0FC0-1B92-B8C7CA130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42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ADF55-C798-E4CC-8F04-7A1312FDA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647F6-C38C-57BD-75D4-1510018D9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90E24-2061-A596-5FCC-CDF5C671E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5AC1D-5EAD-97CC-71C4-D2275A82D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3ABE8-D8AB-C4E0-41E7-C264CBD81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8875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273AD-40D4-BB96-65DF-21DFE91F1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B3DB0-1D53-F09D-BE2C-41AFA1082A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13431E-D2B1-EC8C-36CF-9F9AD952A8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6F29C-A09E-EC1C-93CB-465526F83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B0D416-C008-C44F-C097-9B87693A2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C24C7D-8C3C-C60B-1EDC-038B2E9CA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573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37093-11E0-F32B-EEE9-3239DCAC7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3A26DD-DE41-24F0-3E3C-677DE9826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73484-CA31-FD40-7805-E59469E71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67BA50-41FB-19EF-89FF-6ED9A1E8CD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F98EEC-AE10-81D2-23CD-372573A31C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0B27E0-FB4F-3619-ACAB-5FAD0816E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C0F83-A5AD-8EEA-13E1-55AF7BC87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77A8FE-45AA-FBB2-C83C-9C4CAF1C7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2860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F31B9-2B75-F5CE-FB58-9649D5B5D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A4D3D8-1B53-2CC9-46D4-F2F40C400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0489A2-7EE8-0F06-F594-9B0C8D62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31EE2-009D-1BC5-D9A1-B72351BA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46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0751F8-A5ED-CE39-9F3F-76FD081D1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4F046C-05E3-8F5C-61A1-79275DD93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ED02AC-A4B6-AA44-A76D-40CC0F720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913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3C6FD0-0143-5839-E67D-91E0B3E8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74CD46-0D50-0FF6-01B1-EFE1236C7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AF138-6894-BCE2-4EDC-660E63479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C58DE-9180-468F-8BE4-6E6758610AA7}" type="datetimeFigureOut">
              <a:rPr lang="en-GB" smtClean="0"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086E7-26EE-6E97-30E7-C4FFED8D6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2EA25-3FF4-3453-9510-87755C0FA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56126-DC42-40A9-8080-EE5961BD2D0E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0882732-0187-CD8D-6042-CF1E89120EF6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0" y="-192659"/>
            <a:ext cx="12192000" cy="111556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3986E55-6ED3-9934-EB54-D9A8E1BD5430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3357485" y="6404788"/>
            <a:ext cx="6181880" cy="26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78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90000"/>
        </a:lnSpc>
        <a:spcBef>
          <a:spcPts val="1000"/>
        </a:spcBef>
        <a:buSzPct val="138000"/>
        <a:buFontTx/>
        <a:buBlip>
          <a:blip r:embed="rId1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260DE-FD1F-F8E3-5B37-94C218F76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16EB3-D9B5-E845-58F9-1F9979804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48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6600" b="1" dirty="0">
                <a:solidFill>
                  <a:schemeClr val="tx1"/>
                </a:solidFill>
              </a:rPr>
              <a:t>PRS legal update</a:t>
            </a:r>
            <a:endParaRPr lang="en-GB" sz="66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77A237-C6EE-2C34-051C-D4BA729AD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0459"/>
            <a:ext cx="10515600" cy="3025776"/>
          </a:xfrm>
        </p:spPr>
        <p:txBody>
          <a:bodyPr>
            <a:normAutofit/>
          </a:bodyPr>
          <a:lstStyle/>
          <a:p>
            <a:pPr algn="just">
              <a:buBlip>
                <a:blip r:embed="rId3"/>
              </a:buBlip>
            </a:pPr>
            <a:r>
              <a:rPr lang="en-GB" sz="5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Energy efficiency</a:t>
            </a:r>
          </a:p>
          <a:p>
            <a:pPr algn="just">
              <a:buBlip>
                <a:blip r:embed="rId3"/>
              </a:buBlip>
            </a:pPr>
            <a:r>
              <a:rPr lang="en-GB" sz="5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Housing Bill</a:t>
            </a:r>
          </a:p>
          <a:p>
            <a:pPr algn="just">
              <a:buBlip>
                <a:blip r:embed="rId3"/>
              </a:buBlip>
            </a:pPr>
            <a:r>
              <a:rPr lang="en-GB" sz="5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Awaab’s Law</a:t>
            </a:r>
          </a:p>
          <a:p>
            <a:pPr algn="just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88083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E57B1-2872-DE5C-FB69-421B2445A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3B2AA-4C72-8C2D-1D6B-68BF2AE8E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90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tx1"/>
                </a:solidFill>
                <a:latin typeface="+mn-lt"/>
              </a:rPr>
              <a:t>Cost cap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5A1A8-433D-94C9-C853-D418AF4A9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6761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buBlip>
                <a:blip r:embed="rId3"/>
              </a:buBlip>
            </a:pPr>
            <a:r>
              <a:rPr lang="en-GB" sz="3200" dirty="0"/>
              <a:t>Improvement works required to reach HHR C:</a:t>
            </a:r>
          </a:p>
          <a:p>
            <a:pPr marL="0" indent="0">
              <a:buNone/>
            </a:pPr>
            <a:r>
              <a:rPr lang="en-GB" sz="3200" dirty="0"/>
              <a:t>		Loft insulation - £2000</a:t>
            </a:r>
          </a:p>
          <a:p>
            <a:pPr marL="0" indent="0">
              <a:buNone/>
            </a:pPr>
            <a:r>
              <a:rPr lang="en-GB" sz="3200" dirty="0"/>
              <a:t>		Double glazing - £6000</a:t>
            </a:r>
          </a:p>
          <a:p>
            <a:pPr marL="0" indent="0">
              <a:buNone/>
            </a:pPr>
            <a:r>
              <a:rPr lang="en-GB" sz="3200" dirty="0"/>
              <a:t>		Wall insulation - £9000</a:t>
            </a:r>
          </a:p>
          <a:p>
            <a:pPr marL="0" indent="0">
              <a:buNone/>
            </a:pPr>
            <a:endParaRPr lang="en-GB" sz="3200" dirty="0"/>
          </a:p>
          <a:p>
            <a:pPr>
              <a:buBlip>
                <a:blip r:embed="rId3"/>
              </a:buBlip>
            </a:pPr>
            <a:r>
              <a:rPr lang="en-GB" sz="3200" dirty="0"/>
              <a:t>Option 1: do wall insulation – total expenditure £9000 – then register exemption</a:t>
            </a:r>
          </a:p>
          <a:p>
            <a:pPr marL="0" indent="0">
              <a:buNone/>
            </a:pPr>
            <a:endParaRPr lang="en-GB" sz="3200" dirty="0"/>
          </a:p>
          <a:p>
            <a:pPr>
              <a:buBlip>
                <a:blip r:embed="rId3"/>
              </a:buBlip>
            </a:pPr>
            <a:r>
              <a:rPr lang="en-GB" sz="3200" dirty="0"/>
              <a:t>Option 2: do loft insulation and double glazing – total expenditure £8000 – then register exemption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dirty="0"/>
          </a:p>
          <a:p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2857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06588-8B7B-9FCB-564B-6E115919C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F325D-929A-E187-CCFA-C8E9D8A3C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9089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tx1"/>
                </a:solidFill>
                <a:latin typeface="+mn-lt"/>
              </a:rPr>
              <a:t>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D91B0-AE88-0788-49FB-FC5A49F15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0961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/>
              <a:t>Only work which you can obtain government funding (a loan/grant) for has to be carried out.</a:t>
            </a:r>
          </a:p>
          <a:p>
            <a:r>
              <a:rPr lang="en-GB" dirty="0"/>
              <a:t>Current funding is primarily through “PRS Landlord Loan Scheme”</a:t>
            </a:r>
          </a:p>
          <a:p>
            <a:r>
              <a:rPr lang="en-GB" dirty="0"/>
              <a:t>&lt;6 properties: can borrow up to £100,000</a:t>
            </a:r>
          </a:p>
          <a:p>
            <a:pPr marL="0" indent="0">
              <a:buNone/>
            </a:pPr>
            <a:r>
              <a:rPr lang="en-GB" dirty="0"/>
              <a:t>	Interest free</a:t>
            </a:r>
          </a:p>
          <a:p>
            <a:r>
              <a:rPr lang="en-GB" dirty="0"/>
              <a:t>6+ properties can borrow up to £250,000</a:t>
            </a:r>
          </a:p>
          <a:p>
            <a:pPr marL="0" indent="0">
              <a:buNone/>
            </a:pPr>
            <a:r>
              <a:rPr lang="en-GB" dirty="0"/>
              <a:t>	3.5% APR</a:t>
            </a:r>
          </a:p>
          <a:p>
            <a:r>
              <a:rPr lang="en-GB" dirty="0"/>
              <a:t>Must be repaid within 8 years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692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4BA24-D1B2-5CBA-91DD-7B84C07A7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05719-2DE4-B080-155A-DC3405E10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6027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Steps to follow</a:t>
            </a:r>
            <a:endParaRPr lang="en-GB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183DD-16E9-ED37-466A-6E4E482B0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0150"/>
            <a:ext cx="10515600" cy="4351338"/>
          </a:xfrm>
        </p:spPr>
        <p:txBody>
          <a:bodyPr>
            <a:normAutofit fontScale="92500"/>
          </a:bodyPr>
          <a:lstStyle/>
          <a:p>
            <a:pPr marL="514350" indent="-514350">
              <a:buSzPct val="100000"/>
              <a:buFont typeface="+mj-lt"/>
              <a:buAutoNum type="arabicPeriod"/>
            </a:pPr>
            <a:r>
              <a:rPr lang="en-GB" dirty="0"/>
              <a:t>Obtain new style EPC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GB" dirty="0"/>
              <a:t>If HRR is below C then from 1/4/28 can’t relet until work is done or exemption registered. All PRS properties must have HRR of C or above by 31/12/33. Explore improvement options recommended in EPC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GB" dirty="0"/>
              <a:t>If further guidance is needed on improvement options then discuss with retrofit co-ordinator or consider obtaining HEETSA assessment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GB" dirty="0"/>
              <a:t>Find contractors, obtain quotes and install measures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GB" dirty="0"/>
              <a:t>If property is still below C, do any exemptions apply? If so, register amendment with local authority. Property can then be marketed for rental with below C rating</a:t>
            </a:r>
          </a:p>
          <a:p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358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92A44-18EF-2784-0A8E-DDEB6425B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98EFF-1175-A25F-FA6C-5354D29C7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1764"/>
            <a:ext cx="10515600" cy="1325563"/>
          </a:xfrm>
        </p:spPr>
        <p:txBody>
          <a:bodyPr/>
          <a:lstStyle/>
          <a:p>
            <a:r>
              <a:rPr lang="en-GB" sz="4400" b="1" dirty="0">
                <a:solidFill>
                  <a:schemeClr val="tx1"/>
                </a:solidFill>
              </a:rPr>
              <a:t>Housing (Scotland) Bill 2024</a:t>
            </a:r>
            <a:br>
              <a:rPr lang="en-GB" sz="4400" b="1" dirty="0">
                <a:solidFill>
                  <a:schemeClr val="tx1"/>
                </a:solidFill>
              </a:rPr>
            </a:b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333714-2B03-77F8-9028-7EDC0467C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035"/>
            <a:ext cx="10515600" cy="3925228"/>
          </a:xfrm>
        </p:spPr>
        <p:txBody>
          <a:bodyPr>
            <a:normAutofit/>
          </a:bodyPr>
          <a:lstStyle/>
          <a:p>
            <a:pPr algn="just">
              <a:buBlip>
                <a:blip r:embed="rId3"/>
              </a:buBlip>
            </a:pPr>
            <a:r>
              <a:rPr lang="en-GB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Introduced under SNP/Green coalition – March 2024</a:t>
            </a:r>
          </a:p>
          <a:p>
            <a:pPr algn="just">
              <a:buBlip>
                <a:blip r:embed="rId3"/>
              </a:buBlip>
            </a:pPr>
            <a:r>
              <a:rPr lang="en-GB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Stage 2 – nearly 600 amendments proposed</a:t>
            </a:r>
          </a:p>
          <a:p>
            <a:pPr algn="just">
              <a:buBlip>
                <a:blip r:embed="rId3"/>
              </a:buBlip>
            </a:pPr>
            <a:r>
              <a:rPr lang="en-GB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Stage 3 – nearly 400 amendments proposed</a:t>
            </a:r>
          </a:p>
          <a:p>
            <a:pPr algn="just">
              <a:buBlip>
                <a:blip r:embed="rId3"/>
              </a:buBlip>
            </a:pPr>
            <a:r>
              <a:rPr lang="en-GB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Royal Assent (becomes legislation) likely over winter</a:t>
            </a:r>
          </a:p>
          <a:p>
            <a:pPr algn="just">
              <a:buBlip>
                <a:blip r:embed="rId3"/>
              </a:buBlip>
            </a:pPr>
            <a:r>
              <a:rPr lang="en-GB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Most measures require secondary legislation to firm up the details – so will come into force on different dates 2026-2027</a:t>
            </a:r>
          </a:p>
          <a:p>
            <a:pPr algn="just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54349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35158-33B3-FAAE-C06E-1969B9B47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DAB95-28C8-21E7-63F0-BF1A833EB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6797"/>
            <a:ext cx="10515600" cy="1325563"/>
          </a:xfrm>
        </p:spPr>
        <p:txBody>
          <a:bodyPr/>
          <a:lstStyle/>
          <a:p>
            <a:r>
              <a:rPr lang="en-GB" sz="4400" b="1" dirty="0">
                <a:solidFill>
                  <a:schemeClr val="tx1"/>
                </a:solidFill>
              </a:rPr>
              <a:t>Rent control</a:t>
            </a:r>
            <a:br>
              <a:rPr lang="en-GB" sz="4400" b="1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976F77-470D-C2E1-B7FA-EB12BD912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4080"/>
            <a:ext cx="10515600" cy="4429965"/>
          </a:xfrm>
        </p:spPr>
        <p:txBody>
          <a:bodyPr>
            <a:normAutofit fontScale="62500" lnSpcReduction="20000"/>
          </a:bodyPr>
          <a:lstStyle/>
          <a:p>
            <a:endParaRPr lang="en-GB" dirty="0"/>
          </a:p>
          <a:p>
            <a:pPr>
              <a:buBlip>
                <a:blip r:embed="rId3"/>
              </a:buBlip>
            </a:pPr>
            <a:r>
              <a:rPr lang="en-GB" sz="4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Local authorities do 5 yearly assessments of rent conditions using data gathered from landlords – first required by end May 2027</a:t>
            </a:r>
          </a:p>
          <a:p>
            <a:pPr>
              <a:buBlip>
                <a:blip r:embed="rId3"/>
              </a:buBlip>
            </a:pPr>
            <a:r>
              <a:rPr lang="en-GB" sz="4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Based on these assessments Scottish Government decides whether or not to designate a “rent control area” (RCA) </a:t>
            </a:r>
          </a:p>
          <a:p>
            <a:pPr>
              <a:buBlip>
                <a:blip r:embed="rId3"/>
              </a:buBlip>
            </a:pPr>
            <a:r>
              <a:rPr lang="en-GB" sz="4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RCA designation can last for up to 5 years</a:t>
            </a:r>
          </a:p>
          <a:p>
            <a:pPr>
              <a:buBlip>
                <a:blip r:embed="rId3"/>
              </a:buBlip>
            </a:pPr>
            <a:r>
              <a:rPr lang="en-GB" sz="4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Within RCA – annual rent increases (between and mid-tenancy) capped at CPI + 1% up to maximum of 6% - with some exemptions – e.g. properties which have been improved</a:t>
            </a:r>
          </a:p>
          <a:p>
            <a:pPr>
              <a:buBlip>
                <a:blip r:embed="rId3"/>
              </a:buBlip>
            </a:pPr>
            <a:r>
              <a:rPr lang="en-GB" sz="47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Outwith</a:t>
            </a:r>
            <a:r>
              <a:rPr lang="en-GB" sz="4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RCA – rent can increase annually to market value but not in first 12 months of tenancy</a:t>
            </a:r>
          </a:p>
        </p:txBody>
      </p:sp>
    </p:spTree>
    <p:extLst>
      <p:ext uri="{BB962C8B-B14F-4D97-AF65-F5344CB8AC3E}">
        <p14:creationId xmlns:p14="http://schemas.microsoft.com/office/powerpoint/2010/main" val="2302237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56874-F114-D2E4-6C76-5F8D1F509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D9B18-DF9E-6BD4-1FEE-9F85ED507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6797"/>
            <a:ext cx="10515600" cy="13255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E014C19-5DB8-D551-0520-B99363DAF4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431071"/>
              </p:ext>
            </p:extLst>
          </p:nvPr>
        </p:nvGraphicFramePr>
        <p:xfrm>
          <a:off x="165463" y="863917"/>
          <a:ext cx="11861074" cy="58765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0217">
                  <a:extLst>
                    <a:ext uri="{9D8B030D-6E8A-4147-A177-3AD203B41FA5}">
                      <a16:colId xmlns:a16="http://schemas.microsoft.com/office/drawing/2014/main" val="1237243462"/>
                    </a:ext>
                  </a:extLst>
                </a:gridCol>
                <a:gridCol w="4537165">
                  <a:extLst>
                    <a:ext uri="{9D8B030D-6E8A-4147-A177-3AD203B41FA5}">
                      <a16:colId xmlns:a16="http://schemas.microsoft.com/office/drawing/2014/main" val="624150680"/>
                    </a:ext>
                  </a:extLst>
                </a:gridCol>
                <a:gridCol w="3953692">
                  <a:extLst>
                    <a:ext uri="{9D8B030D-6E8A-4147-A177-3AD203B41FA5}">
                      <a16:colId xmlns:a16="http://schemas.microsoft.com/office/drawing/2014/main" val="3774617199"/>
                    </a:ext>
                  </a:extLst>
                </a:gridCol>
              </a:tblGrid>
              <a:tr h="3799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 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Within RCA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Outside RCA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1392683"/>
                  </a:ext>
                </a:extLst>
              </a:tr>
              <a:tr h="7599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Mid-tenancy amount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CPI + 1% (max 6%)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GB" sz="24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Market value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6540043"/>
                  </a:ext>
                </a:extLst>
              </a:tr>
              <a:tr h="11399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Mid-tenancy frequency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12 monthly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12 monthly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(not in first 12 months of tenancy)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7910672"/>
                  </a:ext>
                </a:extLst>
              </a:tr>
              <a:tr h="15199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Between tenancy amount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CPI + 1% (max 6%)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(but only if no increase in previous tenancy in last 12 months)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GB" sz="24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Market value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1056261"/>
                  </a:ext>
                </a:extLst>
              </a:tr>
              <a:tr h="11399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Long term empty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Market value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(unless a previous tenancy ended less than 12 months ago)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Market value</a:t>
                      </a:r>
                      <a:endParaRPr lang="en-GB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4892598"/>
                  </a:ext>
                </a:extLst>
              </a:tr>
              <a:tr h="9367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Properties purchased with vacant possession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</a:rPr>
                        <a:t>Market value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2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Market value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8613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115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8259B-E458-8557-E65B-8D0681100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1C86C-FAA2-EE92-A19B-F4714D246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44125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Pets/personalisation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13B4BC-F292-43AA-4D46-E4A05AFE2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634" y="2305764"/>
            <a:ext cx="10515600" cy="4351338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GB" sz="2800" dirty="0"/>
              <a:t>Tenants can ask for permission to personalise property/keep a pet</a:t>
            </a:r>
          </a:p>
          <a:p>
            <a:pPr>
              <a:buBlip>
                <a:blip r:embed="rId3"/>
              </a:buBlip>
            </a:pPr>
            <a:r>
              <a:rPr lang="en-GB" sz="2800" dirty="0"/>
              <a:t>Personalisation: category 1 changes don’t need permission, category 2 changes do</a:t>
            </a:r>
          </a:p>
          <a:p>
            <a:pPr>
              <a:buBlip>
                <a:blip r:embed="rId3"/>
              </a:buBlip>
            </a:pPr>
            <a:r>
              <a:rPr lang="en-GB" sz="2800" dirty="0"/>
              <a:t>Landlord can’t unreasonably refuse permission</a:t>
            </a:r>
          </a:p>
          <a:p>
            <a:pPr>
              <a:buBlip>
                <a:blip r:embed="rId3"/>
              </a:buBlip>
            </a:pPr>
            <a:r>
              <a:rPr lang="en-GB" sz="2800" dirty="0"/>
              <a:t>Will be guidance on what are reasonable grounds for refusal and what conditions can be imposed if giving permission</a:t>
            </a:r>
          </a:p>
          <a:p>
            <a:pPr>
              <a:buBlip>
                <a:blip r:embed="rId3"/>
              </a:buBlip>
            </a:pPr>
            <a:r>
              <a:rPr lang="en-GB" sz="2800" dirty="0"/>
              <a:t>Still a lot of detail to iron out in secondary legislation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D796A8-5AEA-0EAB-1C94-87C5F21393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491" y="3265714"/>
            <a:ext cx="1637381" cy="16373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0B3B4F-227E-8964-9FDF-6496F5727F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447" y="1344125"/>
            <a:ext cx="1419225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101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2603F-B3E4-65F5-E467-1B14236D9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C950F-EC7D-F68E-2615-5CC82E14A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6169"/>
            <a:ext cx="10515600" cy="1325563"/>
          </a:xfrm>
        </p:spPr>
        <p:txBody>
          <a:bodyPr/>
          <a:lstStyle/>
          <a:p>
            <a:r>
              <a:rPr lang="en-GB" sz="4400" b="1" dirty="0">
                <a:solidFill>
                  <a:schemeClr val="tx1"/>
                </a:solidFill>
              </a:rPr>
              <a:t>Ending joint tenancies</a:t>
            </a:r>
            <a:br>
              <a:rPr lang="en-GB" sz="4400" b="1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CC9197-8EDE-76E7-D8D7-D08EFBF2F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Current position:</a:t>
            </a:r>
          </a:p>
          <a:p>
            <a:pPr>
              <a:buBlip>
                <a:blip r:embed="rId3"/>
              </a:buBlip>
            </a:pPr>
            <a:r>
              <a:rPr lang="en-GB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PRT can only be ended by all tenants giving notice. Can lead to a tenant being “trapped” in a tenancy they no longer want to be part of</a:t>
            </a:r>
          </a:p>
          <a:p>
            <a:pPr marL="0" indent="0">
              <a:buNone/>
            </a:pPr>
            <a:endParaRPr lang="en-GB" sz="3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GB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Housing Bill provision: </a:t>
            </a:r>
          </a:p>
          <a:p>
            <a:pPr>
              <a:buBlip>
                <a:blip r:embed="rId3"/>
              </a:buBlip>
            </a:pPr>
            <a:r>
              <a:rPr lang="en-GB" sz="3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One tenant can end PRT for all on giving joint tenants 2-3 months notice then further 28 days notice to landlord</a:t>
            </a:r>
          </a:p>
          <a:p>
            <a:pPr algn="just"/>
            <a:endParaRPr lang="en-GB" sz="2800" dirty="0"/>
          </a:p>
          <a:p>
            <a:pPr algn="just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439923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C32E13-B013-CA22-67C9-D7BB1AC6D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A47E9-B347-F1E8-6036-7D7E719F5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7727"/>
            <a:ext cx="10515600" cy="1325563"/>
          </a:xfrm>
        </p:spPr>
        <p:txBody>
          <a:bodyPr/>
          <a:lstStyle/>
          <a:p>
            <a:r>
              <a:rPr lang="en-GB" sz="4400" b="1" dirty="0">
                <a:solidFill>
                  <a:schemeClr val="tx1"/>
                </a:solidFill>
              </a:rPr>
              <a:t>Penalties for wrongful termination</a:t>
            </a:r>
            <a:br>
              <a:rPr lang="en-GB" sz="4400" b="1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7E0A40-F659-A10B-8AB1-35C46C89B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1732"/>
            <a:ext cx="10515600" cy="33485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Current position:</a:t>
            </a:r>
          </a:p>
          <a:p>
            <a:pPr>
              <a:buBlip>
                <a:blip r:embed="rId3"/>
              </a:buBlip>
            </a:pPr>
            <a:r>
              <a:rPr lang="en-GB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Fine of 0-6 months rent</a:t>
            </a:r>
          </a:p>
          <a:p>
            <a:pPr marL="0" indent="0">
              <a:buNone/>
            </a:pP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GB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Housing Bill provision: </a:t>
            </a:r>
          </a:p>
          <a:p>
            <a:pPr>
              <a:buBlip>
                <a:blip r:embed="rId3"/>
              </a:buBlip>
            </a:pPr>
            <a:r>
              <a:rPr lang="en-GB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Fine of 3-36 times rent or £840 (whichever is higher)</a:t>
            </a:r>
          </a:p>
          <a:p>
            <a:pPr algn="just"/>
            <a:endParaRPr lang="en-GB" sz="2800" dirty="0"/>
          </a:p>
          <a:p>
            <a:pPr algn="just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9427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C7B2E-6619-AF3F-FF5A-C77BD35EF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0CA91-784F-0A9B-9A4E-46F56FF0A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5483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Converting AT/SATs to PRTs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5508E2-AC84-577B-45EB-4406113EC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5640"/>
            <a:ext cx="10515600" cy="3456878"/>
          </a:xfrm>
        </p:spPr>
        <p:txBody>
          <a:bodyPr>
            <a:no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38000"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lang="en-GB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Legislation gives government the power to introduce further legislation to convert assured/short assured tenancies into PRTs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38000"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lang="en-GB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Would it actually be a bad thing? PRTs rules are easier, better eviction grounds and SAT “no fault” ground is no longer particularly beneficial now that all evictions are discretionary</a:t>
            </a:r>
          </a:p>
        </p:txBody>
      </p:sp>
    </p:spTree>
    <p:extLst>
      <p:ext uri="{BB962C8B-B14F-4D97-AF65-F5344CB8AC3E}">
        <p14:creationId xmlns:p14="http://schemas.microsoft.com/office/powerpoint/2010/main" val="148437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409A7-2501-50AB-B5BA-694C202AC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31C37-C18B-BB47-1B21-F4F03AA82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1301E8-909F-77F1-DA3C-058446D6B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9198" y="901338"/>
            <a:ext cx="7247482" cy="4833256"/>
          </a:xfrm>
        </p:spPr>
        <p:txBody>
          <a:bodyPr>
            <a:noAutofit/>
          </a:bodyPr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Meeting MEES</a:t>
            </a:r>
            <a:br>
              <a:rPr lang="en-US" sz="54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 </a:t>
            </a:r>
            <a:br>
              <a:rPr lang="en-US" sz="5400" dirty="0">
                <a:solidFill>
                  <a:schemeClr val="tx1"/>
                </a:solidFill>
              </a:rPr>
            </a:br>
            <a:r>
              <a:rPr lang="en-GB" dirty="0">
                <a:solidFill>
                  <a:schemeClr val="tx1"/>
                </a:solidFill>
              </a:rPr>
              <a:t>The latest proposals for a minimum energy efficiency standard</a:t>
            </a:r>
            <a:endParaRPr lang="en-US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428699-4B18-24CD-05E8-C67F9A52C9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54" y="1709711"/>
            <a:ext cx="3602964" cy="360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39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9B9C6-9FF4-04AB-E705-0ABC32A10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A1FF4-A93A-8294-07C1-10AB077A4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1668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Awaab’s Law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B9DCB5-3DDE-8450-279D-68D2DF43E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6429"/>
            <a:ext cx="7235283" cy="3679903"/>
          </a:xfrm>
        </p:spPr>
        <p:txBody>
          <a:bodyPr>
            <a:normAutofit fontScale="92500" lnSpcReduction="10000"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38000"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lang="en-GB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Will be introduced in private and social rented sectors in Scotland from March 2026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38000"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lang="en-GB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Social housing providers in England will have to comply from 27 October 2025</a:t>
            </a:r>
          </a:p>
          <a:p>
            <a:pPr lvl="0">
              <a:buBlip>
                <a:blip r:embed="rId3"/>
              </a:buBlip>
              <a:defRPr/>
            </a:pPr>
            <a:r>
              <a:rPr lang="en-GB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Landlords will have to address damp and mould hazards that present a significant risk of harm to tenants to fixed timeframes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0F2A7F-0243-4573-C123-5740F1054E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007" y="658300"/>
            <a:ext cx="4579994" cy="2976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8722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F7DE6-015A-DA5D-4EC9-4A9E1661F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10BBD-54DE-0CE4-F61C-6CD9E25E8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1668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Timescales for social housing in England</a:t>
            </a:r>
            <a:br>
              <a:rPr lang="en-GB" dirty="0"/>
            </a:br>
            <a:endParaRPr lang="en-GB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378A6755-6EE4-3E94-5667-065130B2E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1918011"/>
            <a:ext cx="11396547" cy="4282068"/>
          </a:xfrm>
        </p:spPr>
        <p:txBody>
          <a:bodyPr>
            <a:normAutofit fontScale="92500" lnSpcReduction="10000"/>
          </a:bodyPr>
          <a:lstStyle/>
          <a:p>
            <a:pPr lvl="0">
              <a:buBlip>
                <a:blip r:embed="rId3"/>
              </a:buBlip>
              <a:defRPr/>
            </a:pPr>
            <a:r>
              <a:rPr lang="en-GB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Investigate and make safe emergency hazards </a:t>
            </a:r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within 24 hours. </a:t>
            </a:r>
            <a:r>
              <a:rPr lang="en-GB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Emergency hazard = one that poses an “immediate and significant risk of harm” e.g. prevalent damp and/or mould that is having a material impact on a tenant’s health, for example their ability to breathe</a:t>
            </a:r>
            <a:endParaRPr lang="en-GB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38000"/>
              <a:buFont typeface="Arial" panose="020B0604020202020204" pitchFamily="34" charset="0"/>
              <a:buBlip>
                <a:blip r:embed="rId3"/>
              </a:buBlip>
              <a:tabLst/>
              <a:defRPr/>
            </a:pPr>
            <a:r>
              <a:rPr lang="en-GB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Investigate and make safe significant hazards </a:t>
            </a:r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within 15 working days. </a:t>
            </a:r>
            <a:r>
              <a:rPr lang="en-GB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Significant hazard = one that poses a significant risk of harm to health/safety of tenant</a:t>
            </a:r>
          </a:p>
          <a:p>
            <a:pPr lvl="0">
              <a:buBlip>
                <a:blip r:embed="rId3"/>
              </a:buBlip>
              <a:defRPr/>
            </a:pPr>
            <a:r>
              <a:rPr lang="en-GB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Start any further work required </a:t>
            </a:r>
            <a:r>
              <a:rPr lang="en-GB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within 12 weeks</a:t>
            </a:r>
            <a:endParaRPr lang="en-GB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6520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440EE-11CB-20E4-F120-51F26DD2A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5311B-A632-7F13-DF72-0BD99B6B1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9367"/>
            <a:ext cx="10515600" cy="1325563"/>
          </a:xfrm>
        </p:spPr>
        <p:txBody>
          <a:bodyPr/>
          <a:lstStyle/>
          <a:p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F77B3B-1B07-B6D4-B0FD-C552B9AD8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517" y="1498306"/>
            <a:ext cx="11574966" cy="4260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1" i="1" dirty="0"/>
              <a:t>Hazards in scope of Awaab’s Law repair requirements</a:t>
            </a:r>
          </a:p>
          <a:p>
            <a:pPr marL="0" indent="0">
              <a:buNone/>
            </a:pPr>
            <a:r>
              <a:rPr lang="en-GB" sz="3200" i="1" dirty="0"/>
              <a:t>For a hazard to be in scope of the Awaab’s Law repair requirements, it must:</a:t>
            </a:r>
          </a:p>
          <a:p>
            <a:pPr marL="0" indent="0">
              <a:buNone/>
            </a:pPr>
            <a:r>
              <a:rPr lang="en-GB" sz="3200" i="1" dirty="0"/>
              <a:t>a) be a part of buildings or land for which the landlord is responsible</a:t>
            </a:r>
            <a:br>
              <a:rPr lang="en-GB" sz="3200" i="1" dirty="0"/>
            </a:br>
            <a:r>
              <a:rPr lang="en-GB" sz="3200" i="1" dirty="0"/>
              <a:t>b) be in the landlord’s control to fix</a:t>
            </a:r>
            <a:br>
              <a:rPr lang="en-GB" sz="3200" i="1" dirty="0"/>
            </a:br>
            <a:r>
              <a:rPr lang="en-GB" sz="3200" i="1" dirty="0"/>
              <a:t>c) </a:t>
            </a:r>
            <a:r>
              <a:rPr lang="en-GB" sz="3200" i="1" dirty="0">
                <a:highlight>
                  <a:srgbClr val="FFFF00"/>
                </a:highlight>
              </a:rPr>
              <a:t>not be damage that is a result of breach of contract by the tenant</a:t>
            </a:r>
            <a:br>
              <a:rPr lang="en-GB" sz="3200" i="1" dirty="0"/>
            </a:br>
            <a:r>
              <a:rPr lang="en-GB" sz="3200" i="1" dirty="0"/>
              <a:t>d) result from defects, disrepair or lack of maintenance</a:t>
            </a:r>
            <a:br>
              <a:rPr lang="en-GB" sz="3200" i="1" dirty="0"/>
            </a:br>
            <a:r>
              <a:rPr lang="en-GB" sz="3200" i="1" dirty="0"/>
              <a:t>e) be a significant or emergency hazard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38000"/>
              <a:buNone/>
              <a:tabLst/>
              <a:defRPr/>
            </a:pPr>
            <a:endParaRPr lang="en-GB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525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4858" y="1749788"/>
            <a:ext cx="3002279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+mn-lt"/>
              </a:rPr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2093321" y="2957785"/>
            <a:ext cx="8005354" cy="217160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/>
              <a:t>Tel: 0131 564 0100 </a:t>
            </a:r>
            <a:br>
              <a:rPr lang="en-US" sz="3600" dirty="0"/>
            </a:br>
            <a:r>
              <a:rPr lang="en-US" sz="3600" dirty="0"/>
              <a:t>Email: advice@scottishlandlords.com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/>
              <a:t>www.scottishlandlords.com/resources</a:t>
            </a:r>
          </a:p>
        </p:txBody>
      </p:sp>
    </p:spTree>
    <p:extLst>
      <p:ext uri="{BB962C8B-B14F-4D97-AF65-F5344CB8AC3E}">
        <p14:creationId xmlns:p14="http://schemas.microsoft.com/office/powerpoint/2010/main" val="2294363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106F6-0273-9DE6-733A-9C0697231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FD5A0FE-D140-ED84-B239-E9F39E0DD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345" y="1525258"/>
            <a:ext cx="6575923" cy="3807482"/>
          </a:xfrm>
        </p:spPr>
        <p:txBody>
          <a:bodyPr>
            <a:normAutofit fontScale="32500" lnSpcReduction="20000"/>
          </a:bodyPr>
          <a:lstStyle/>
          <a:p>
            <a:endParaRPr lang="en-GB" dirty="0"/>
          </a:p>
          <a:p>
            <a:pPr marL="0" indent="0" algn="l">
              <a:lnSpc>
                <a:spcPct val="120000"/>
              </a:lnSpc>
              <a:spcAft>
                <a:spcPts val="1000"/>
              </a:spcAft>
              <a:buNone/>
            </a:pPr>
            <a:r>
              <a:rPr lang="en-GB" sz="9800" dirty="0"/>
              <a:t>There are currently NO MINIMUM STANDARDS in private rented sector</a:t>
            </a:r>
          </a:p>
          <a:p>
            <a:pPr marL="0" indent="0" algn="l">
              <a:lnSpc>
                <a:spcPct val="120000"/>
              </a:lnSpc>
              <a:spcAft>
                <a:spcPts val="1000"/>
              </a:spcAft>
              <a:buNone/>
            </a:pPr>
            <a:r>
              <a:rPr lang="en-GB" sz="9800" b="1" dirty="0"/>
              <a:t>2023 consultation proposals</a:t>
            </a:r>
          </a:p>
          <a:p>
            <a:pPr marL="742950" lvl="0" indent="-742950" algn="l">
              <a:lnSpc>
                <a:spcPct val="100000"/>
              </a:lnSpc>
              <a:spcAft>
                <a:spcPts val="1000"/>
              </a:spcAft>
              <a:buSzPct val="100000"/>
              <a:buAutoNum type="arabicPeriod"/>
            </a:pPr>
            <a:r>
              <a:rPr lang="en-GB" sz="9800" kern="100" dirty="0"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GB" sz="98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inimum energy efficiency standard </a:t>
            </a:r>
            <a:r>
              <a:rPr lang="en-GB" sz="9800" kern="100" dirty="0"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GB" sz="98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MEES” </a:t>
            </a:r>
            <a:r>
              <a:rPr lang="en-GB" sz="9800" kern="100" dirty="0"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GB" sz="98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y 2028</a:t>
            </a:r>
          </a:p>
          <a:p>
            <a:pPr marL="742950" lvl="0" indent="-742950" algn="l">
              <a:lnSpc>
                <a:spcPct val="100000"/>
              </a:lnSpc>
              <a:spcAft>
                <a:spcPts val="1000"/>
              </a:spcAft>
              <a:buSzPct val="100000"/>
              <a:buAutoNum type="arabicPeriod"/>
            </a:pPr>
            <a:r>
              <a:rPr lang="en-GB" sz="9800" dirty="0">
                <a:effectLst/>
                <a:ea typeface="Calibri" panose="020F0502020204030204" pitchFamily="34" charset="0"/>
              </a:rPr>
              <a:t>Clean heating system </a:t>
            </a:r>
            <a:r>
              <a:rPr lang="en-GB" sz="9800" dirty="0">
                <a:ea typeface="Calibri" panose="020F0502020204030204" pitchFamily="34" charset="0"/>
              </a:rPr>
              <a:t>b</a:t>
            </a:r>
            <a:r>
              <a:rPr lang="en-GB" sz="9800" dirty="0">
                <a:effectLst/>
                <a:ea typeface="Calibri" panose="020F0502020204030204" pitchFamily="34" charset="0"/>
              </a:rPr>
              <a:t>y 2045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521EF6-472B-F9FA-F16A-6DB9504196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7489" y="1088999"/>
            <a:ext cx="3299914" cy="468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9BAAC5-4403-7800-8C60-B76F7E98514B}"/>
              </a:ext>
            </a:extLst>
          </p:cNvPr>
          <p:cNvCxnSpPr/>
          <p:nvPr/>
        </p:nvCxnSpPr>
        <p:spPr>
          <a:xfrm>
            <a:off x="966651" y="4976949"/>
            <a:ext cx="590441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53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D6E377B-C676-A8AB-C7A5-B2C4295BC8A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1239370" y="32717"/>
            <a:ext cx="5011738" cy="6756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B8C3BF-983C-B69C-6E3E-D8608EA17DE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93666" y="259806"/>
            <a:ext cx="2617787" cy="938213"/>
          </a:xfrm>
        </p:spPr>
        <p:txBody>
          <a:bodyPr>
            <a:normAutofit/>
          </a:bodyPr>
          <a:lstStyle/>
          <a:p>
            <a:pPr algn="just"/>
            <a:r>
              <a:rPr lang="en-GB" sz="3200" b="1" dirty="0">
                <a:latin typeface="+mn-lt"/>
              </a:rPr>
              <a:t>EPC reform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67AAA3-6872-417F-0AF5-C12953CCE961}"/>
              </a:ext>
            </a:extLst>
          </p:cNvPr>
          <p:cNvSpPr txBox="1"/>
          <p:nvPr/>
        </p:nvSpPr>
        <p:spPr>
          <a:xfrm>
            <a:off x="8171930" y="2778863"/>
            <a:ext cx="31405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Validity reduced from </a:t>
            </a:r>
          </a:p>
          <a:p>
            <a:pPr algn="ctr"/>
            <a:r>
              <a:rPr lang="en-GB" sz="2800" dirty="0"/>
              <a:t>10 years to 5 years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B74A88-1EC7-CCFB-67D8-BDB4165856E3}"/>
              </a:ext>
            </a:extLst>
          </p:cNvPr>
          <p:cNvSpPr/>
          <p:nvPr/>
        </p:nvSpPr>
        <p:spPr>
          <a:xfrm>
            <a:off x="1400456" y="1393371"/>
            <a:ext cx="4689566" cy="2035629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73D43203-02E2-8E55-5AC0-D66C0137EB53}"/>
              </a:ext>
            </a:extLst>
          </p:cNvPr>
          <p:cNvSpPr/>
          <p:nvPr/>
        </p:nvSpPr>
        <p:spPr>
          <a:xfrm rot="10076887">
            <a:off x="6064139" y="1718223"/>
            <a:ext cx="2334044" cy="826074"/>
          </a:xfrm>
          <a:prstGeom prst="rightArrow">
            <a:avLst/>
          </a:prstGeom>
          <a:solidFill>
            <a:srgbClr val="009ED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80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4D84E-B085-D235-6579-B58B52D65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DB25-D5F0-3808-E05B-89F0940FB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7284"/>
            <a:ext cx="10515600" cy="1325563"/>
          </a:xfrm>
        </p:spPr>
        <p:txBody>
          <a:bodyPr>
            <a:normAutofit/>
          </a:bodyPr>
          <a:lstStyle/>
          <a:p>
            <a:br>
              <a:rPr lang="en-GB" b="1" dirty="0">
                <a:solidFill>
                  <a:schemeClr val="tx1"/>
                </a:solidFill>
                <a:latin typeface="+mn-lt"/>
              </a:rPr>
            </a:br>
            <a:r>
              <a:rPr lang="en-GB" b="1" dirty="0">
                <a:solidFill>
                  <a:schemeClr val="tx1"/>
                </a:solidFill>
                <a:latin typeface="+mn-lt"/>
              </a:rPr>
              <a:t>2025 consultation proposals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3FE1D-CCBA-E000-2AC0-8D83CA301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2847"/>
            <a:ext cx="10515600" cy="4351338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endParaRPr lang="en-GB" sz="3200" dirty="0"/>
          </a:p>
          <a:p>
            <a:pPr>
              <a:buBlip>
                <a:blip r:embed="rId3"/>
              </a:buBlip>
            </a:pPr>
            <a:r>
              <a:rPr lang="en-GB" sz="3200" dirty="0"/>
              <a:t>Heat Retention Rating (HRR) of C or above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From 1/4/2028 at change of tenancy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By 31/12/2033 for all remaining PRS properties</a:t>
            </a:r>
          </a:p>
          <a:p>
            <a:pPr>
              <a:buBlip>
                <a:blip r:embed="rId3"/>
              </a:buBlip>
            </a:pPr>
            <a:endParaRPr lang="en-GB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n-GB" dirty="0"/>
          </a:p>
          <a:p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0402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E69BE-39CC-0D66-9BC1-99250D6BF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37010-49B3-D829-124F-8EC23C01D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1826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tx1"/>
                </a:solidFill>
                <a:latin typeface="+mn-lt"/>
              </a:rPr>
              <a:t>HRR of C or above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70023-8D1D-E553-EDBD-49ACDE09F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4836"/>
            <a:ext cx="10515600" cy="4351338"/>
          </a:xfrm>
        </p:spPr>
        <p:txBody>
          <a:bodyPr>
            <a:normAutofit fontScale="92500"/>
          </a:bodyPr>
          <a:lstStyle/>
          <a:p>
            <a:pPr>
              <a:buBlip>
                <a:blip r:embed="rId3"/>
              </a:buBlip>
            </a:pPr>
            <a:r>
              <a:rPr lang="en-GB" sz="3200" dirty="0"/>
              <a:t>“Our early analysis indicates that around 80% of homes currently achieving EPC band C are likely to achieve band C in the new EPC HRR”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Buildings using an inexpensive heating fuel but with leaky building fabric will see that reflected in a poorer rating under the HRR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Similarly, buildings using an expensive fuel, such as electricity, but with good insulation will perform better in the HRR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The heating system is not relevant to the HRR. </a:t>
            </a:r>
            <a:endParaRPr lang="en-GB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6148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CF1EB-F0C6-4E9B-0BCB-AAC912CE4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5B63F-4D4F-A823-69F5-D090755D2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1826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Ways</a:t>
            </a:r>
            <a:r>
              <a:rPr lang="en-GB" b="1" dirty="0">
                <a:solidFill>
                  <a:schemeClr val="tx1"/>
                </a:solidFill>
                <a:latin typeface="+mn-lt"/>
              </a:rPr>
              <a:t> to improve HRR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E5B0A-2DB7-6C5D-D067-9FCB2D623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4836"/>
            <a:ext cx="10515600" cy="4351338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GB" sz="3200" dirty="0"/>
              <a:t>Loft/roof insulation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Cavity/solid wall insulation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Floor insulation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Double/secondary glazing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Insulate external doors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Draught proofing of windows, doors and loft hatch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Baffles or dampers to block open chimneys when not in use</a:t>
            </a:r>
          </a:p>
        </p:txBody>
      </p:sp>
    </p:spTree>
    <p:extLst>
      <p:ext uri="{BB962C8B-B14F-4D97-AF65-F5344CB8AC3E}">
        <p14:creationId xmlns:p14="http://schemas.microsoft.com/office/powerpoint/2010/main" val="593592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650CB-CAEC-2C6E-F3CA-3F4DBE405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3D37E-932E-8ABF-3BD5-25A482871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1826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New “HEETSA” assessment</a:t>
            </a:r>
            <a:endParaRPr lang="en-GB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365AD-4FF5-64AE-DD31-9F33C5EAC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4836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buBlip>
                <a:blip r:embed="rId3"/>
              </a:buBlip>
            </a:pPr>
            <a:r>
              <a:rPr lang="en-GB" sz="3200" dirty="0"/>
              <a:t>The Scottish Government is consulting on introducing a Heat and Energy Efficiency Technical Suitability Assessment (HEETSA).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A bespoke technical assessment which would be a step beyond the EPC assessment and could be used to identify which energy efficiency improvement measures would be technically suitable for a particular building (and which would not).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It would be OPTIONAL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Assessors would be accredited by a government-authorised bodies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Unlikely to be available until 2028</a:t>
            </a:r>
          </a:p>
        </p:txBody>
      </p:sp>
    </p:spTree>
    <p:extLst>
      <p:ext uri="{BB962C8B-B14F-4D97-AF65-F5344CB8AC3E}">
        <p14:creationId xmlns:p14="http://schemas.microsoft.com/office/powerpoint/2010/main" val="1560808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8CD56-8627-5E6C-D822-062E04DE5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FEF27-6C54-FE63-C3FF-0D1EBFB80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90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tx1"/>
                </a:solidFill>
                <a:latin typeface="+mn-lt"/>
              </a:rPr>
              <a:t>PRS MEES exemptions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E7C04-A08D-877F-BF94-FD4EDC312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6761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buBlip>
                <a:blip r:embed="rId3"/>
              </a:buBlip>
            </a:pPr>
            <a:r>
              <a:rPr lang="en-GB" sz="3200" dirty="0"/>
              <a:t>Consent (5 years)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Negative impact on fabric or structure of the domestic PR property (5 years) – as determined by independent architect, independent chartered engineer, independent charted building surveyor, or independent chartered architectural technologist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Where landlord purchases/inherits property with sitting tenant (6 months)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No relevant energy efficiency improvements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All relevant energy efficiency improvements have been undertaken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Cost cap (until change in ownership) - £10,000</a:t>
            </a:r>
          </a:p>
          <a:p>
            <a:pPr marL="0" indent="0">
              <a:buNone/>
            </a:pPr>
            <a:endParaRPr lang="en-GB" dirty="0"/>
          </a:p>
          <a:p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1452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AF92993A0A674883F4B678769A8CF0" ma:contentTypeVersion="4" ma:contentTypeDescription="Create a new document." ma:contentTypeScope="" ma:versionID="f825af54ea21726a302a6ee2bc5c926a">
  <xsd:schema xmlns:xsd="http://www.w3.org/2001/XMLSchema" xmlns:xs="http://www.w3.org/2001/XMLSchema" xmlns:p="http://schemas.microsoft.com/office/2006/metadata/properties" xmlns:ns3="229df3d6-3b77-43d5-bb32-eb6bd2ffcb38" targetNamespace="http://schemas.microsoft.com/office/2006/metadata/properties" ma:root="true" ma:fieldsID="78d8f58a21d93c4762e5cbe1133cc939" ns3:_="">
    <xsd:import namespace="229df3d6-3b77-43d5-bb32-eb6bd2ffcb3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9df3d6-3b77-43d5-bb32-eb6bd2ffcb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511BE7-A659-465C-BE5D-732180AB946B}">
  <ds:schemaRefs>
    <ds:schemaRef ds:uri="http://schemas.microsoft.com/office/2006/documentManagement/types"/>
    <ds:schemaRef ds:uri="229df3d6-3b77-43d5-bb32-eb6bd2ffcb38"/>
    <ds:schemaRef ds:uri="http://www.w3.org/XML/1998/namespace"/>
    <ds:schemaRef ds:uri="http://purl.org/dc/dcmitype/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BC9A3E9-B469-4D0A-8076-AF83CD7B2C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9df3d6-3b77-43d5-bb32-eb6bd2ffcb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913BEA-8A0E-4B2F-9BAB-E097FDC8AF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1359</Words>
  <Application>Microsoft Office PowerPoint</Application>
  <PresentationFormat>Widescreen</PresentationFormat>
  <Paragraphs>165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Arial Bold</vt:lpstr>
      <vt:lpstr>Calibri</vt:lpstr>
      <vt:lpstr>Calibri Light</vt:lpstr>
      <vt:lpstr>Office Theme</vt:lpstr>
      <vt:lpstr>PRS legal update</vt:lpstr>
      <vt:lpstr>Meeting MEES   The latest proposals for a minimum energy efficiency standard</vt:lpstr>
      <vt:lpstr>PowerPoint Presentation</vt:lpstr>
      <vt:lpstr>EPC reform</vt:lpstr>
      <vt:lpstr> 2025 consultation proposals</vt:lpstr>
      <vt:lpstr>HRR of C or above</vt:lpstr>
      <vt:lpstr>Ways to improve HRR</vt:lpstr>
      <vt:lpstr>New “HEETSA” assessment</vt:lpstr>
      <vt:lpstr>PRS MEES exemptions</vt:lpstr>
      <vt:lpstr>Cost cap example</vt:lpstr>
      <vt:lpstr>Funding</vt:lpstr>
      <vt:lpstr>Steps to follow</vt:lpstr>
      <vt:lpstr>Housing (Scotland) Bill 2024 </vt:lpstr>
      <vt:lpstr>Rent control </vt:lpstr>
      <vt:lpstr>PowerPoint Presentation</vt:lpstr>
      <vt:lpstr>Pets/personalisation </vt:lpstr>
      <vt:lpstr>Ending joint tenancies </vt:lpstr>
      <vt:lpstr>Penalties for wrongful termination </vt:lpstr>
      <vt:lpstr>Converting AT/SATs to PRTs </vt:lpstr>
      <vt:lpstr>Awaab’s Law </vt:lpstr>
      <vt:lpstr>Timescales for social housing in England </vt:lpstr>
      <vt:lpstr>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Elgar</dc:creator>
  <cp:lastModifiedBy>Gaynor Wilson</cp:lastModifiedBy>
  <cp:revision>96</cp:revision>
  <dcterms:created xsi:type="dcterms:W3CDTF">2024-05-30T14:56:09Z</dcterms:created>
  <dcterms:modified xsi:type="dcterms:W3CDTF">2025-10-28T11:51:22Z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0x010100CFAF92993A0A674883F4B678769A8CF0</vt:lpwstr>
  </property>
</Properties>
</file>